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y="10058400" cx="7772400"/>
  <p:notesSz cx="6858000" cy="9144000"/>
  <p:embeddedFontLst>
    <p:embeddedFont>
      <p:font typeface="Petrona Medium"/>
      <p:regular r:id="rId14"/>
      <p:bold r:id="rId15"/>
      <p:italic r:id="rId16"/>
      <p:boldItalic r:id="rId17"/>
    </p:embeddedFont>
    <p:embeddedFont>
      <p:font typeface="Work Sans"/>
      <p:regular r:id="rId18"/>
      <p:bold r:id="rId19"/>
      <p:italic r:id="rId20"/>
      <p:boldItalic r:id="rId21"/>
    </p:embeddedFont>
    <p:embeddedFont>
      <p:font typeface="Petrona"/>
      <p:regular r:id="rId22"/>
      <p:bold r:id="rId23"/>
      <p:italic r:id="rId24"/>
      <p:boldItalic r:id="rId25"/>
    </p:embeddedFont>
    <p:embeddedFont>
      <p:font typeface="Source Sans Pr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0" roundtripDataSignature="AMtx7mg7EVfDmhOh3dnmwY9EeLGFZc5/Y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3" name="Rachel Elliott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989D3C0-4ED1-4873-B020-1686DE039A60}">
  <a:tblStyle styleId="{0989D3C0-4ED1-4873-B020-1686DE039A6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WorkSans-italic.fntdata"/><Relationship Id="rId22" Type="http://schemas.openxmlformats.org/officeDocument/2006/relationships/font" Target="fonts/Petrona-regular.fntdata"/><Relationship Id="rId21" Type="http://schemas.openxmlformats.org/officeDocument/2006/relationships/font" Target="fonts/WorkSans-boldItalic.fntdata"/><Relationship Id="rId24" Type="http://schemas.openxmlformats.org/officeDocument/2006/relationships/font" Target="fonts/Petrona-italic.fntdata"/><Relationship Id="rId23" Type="http://schemas.openxmlformats.org/officeDocument/2006/relationships/font" Target="fonts/Petron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SourceSansPro-regular.fntdata"/><Relationship Id="rId25" Type="http://schemas.openxmlformats.org/officeDocument/2006/relationships/font" Target="fonts/Petrona-boldItalic.fntdata"/><Relationship Id="rId28" Type="http://schemas.openxmlformats.org/officeDocument/2006/relationships/font" Target="fonts/SourceSansPro-italic.fntdata"/><Relationship Id="rId27" Type="http://schemas.openxmlformats.org/officeDocument/2006/relationships/font" Target="fonts/SourceSansPro-bold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font" Target="fonts/SourceSansPro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0" Type="http://customschemas.google.com/relationships/presentationmetadata" Target="meta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font" Target="fonts/PetronaMedium-bold.fntdata"/><Relationship Id="rId14" Type="http://schemas.openxmlformats.org/officeDocument/2006/relationships/font" Target="fonts/PetronaMedium-regular.fntdata"/><Relationship Id="rId17" Type="http://schemas.openxmlformats.org/officeDocument/2006/relationships/font" Target="fonts/PetronaMedium-boldItalic.fntdata"/><Relationship Id="rId16" Type="http://schemas.openxmlformats.org/officeDocument/2006/relationships/font" Target="fonts/PetronaMedium-italic.fntdata"/><Relationship Id="rId19" Type="http://schemas.openxmlformats.org/officeDocument/2006/relationships/font" Target="fonts/WorkSans-bold.fntdata"/><Relationship Id="rId18" Type="http://schemas.openxmlformats.org/officeDocument/2006/relationships/font" Target="fonts/WorkSans-regular.fntdata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2-17T15:57:31.127">
    <p:pos x="206" y="1064"/>
    <p:text>link to be added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q5R3S_4"/>
      </p:ext>
    </p:extLst>
  </p:cm>
  <p:cm authorId="0" idx="2" dt="2023-02-20T10:04:42.239">
    <p:pos x="206" y="1164"/>
    <p:text>2X Global: can you advise what link we should use here and in the posts?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puyHbAo"/>
      </p:ext>
    </p:extLst>
  </p:cm>
  <p:cm authorId="0" idx="3" dt="2023-02-17T15:57:21.610">
    <p:pos x="206" y="1264"/>
    <p:text>link to be added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q5R3S_0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0e4401071f_1_0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g20e4401071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7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0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2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4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/>
          <p:nvPr>
            <p:ph type="title"/>
          </p:nvPr>
        </p:nvSpPr>
        <p:spPr>
          <a:xfrm>
            <a:off x="264950" y="973950"/>
            <a:ext cx="72426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en" sz="3400">
                <a:latin typeface="Petrona"/>
                <a:ea typeface="Petrona"/>
                <a:cs typeface="Petrona"/>
                <a:sym typeface="Petrona"/>
              </a:rPr>
              <a:t>About this Toolkit</a:t>
            </a:r>
            <a:endParaRPr i="1" sz="3400">
              <a:latin typeface="Petrona"/>
              <a:ea typeface="Petrona"/>
              <a:cs typeface="Petrona"/>
              <a:sym typeface="Petrona"/>
            </a:endParaRPr>
          </a:p>
        </p:txBody>
      </p:sp>
      <p:sp>
        <p:nvSpPr>
          <p:cNvPr id="59" name="Google Shape;59;p2"/>
          <p:cNvSpPr txBox="1"/>
          <p:nvPr>
            <p:ph idx="1" type="body"/>
          </p:nvPr>
        </p:nvSpPr>
        <p:spPr>
          <a:xfrm>
            <a:off x="327200" y="1689150"/>
            <a:ext cx="7118100" cy="77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en" sz="2300">
                <a:solidFill>
                  <a:srgbClr val="3F7E44"/>
                </a:solidFill>
                <a:latin typeface="Petrona Medium"/>
                <a:ea typeface="Petrona Medium"/>
                <a:cs typeface="Petrona Medium"/>
                <a:sym typeface="Petrona Medium"/>
              </a:rPr>
              <a:t>Inequality is a systemic risk. But inclusive gender and climate finance can help mitigate it, advancing resilience for the communities on the frontline of climate change. </a:t>
            </a:r>
            <a:endParaRPr i="1" sz="2300">
              <a:solidFill>
                <a:srgbClr val="3F7E44"/>
              </a:solidFill>
              <a:latin typeface="Petrona Medium"/>
              <a:ea typeface="Petrona Medium"/>
              <a:cs typeface="Petrona Medium"/>
              <a:sym typeface="Petrona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This social media toolkit provides sample posts for Twitter and LinkedIn to share insights and recommendations of </a:t>
            </a:r>
            <a:r>
              <a:rPr lang="en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2X Global’s</a:t>
            </a:r>
            <a:r>
              <a:rPr lang="en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latest report, highlighting the urgent need to centre underrepresented and underserved communities in investment.</a:t>
            </a:r>
            <a:endParaRPr sz="1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The report is embargoed and </a:t>
            </a:r>
            <a:r>
              <a:rPr lang="en" sz="1600" u="sng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not</a:t>
            </a:r>
            <a:r>
              <a:rPr lang="en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for external sharing or publication until </a:t>
            </a:r>
            <a:r>
              <a:rPr lang="en" sz="1600" u="sng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00.01 GMT on Tuesday, February 28</a:t>
            </a:r>
            <a:r>
              <a:rPr lang="en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 Once the embargo lifts, the report will be published online at </a:t>
            </a:r>
            <a:r>
              <a:rPr lang="en" sz="1600">
                <a:solidFill>
                  <a:schemeClr val="dk1"/>
                </a:solidFill>
                <a:highlight>
                  <a:srgbClr val="FFFF00"/>
                </a:highlight>
                <a:latin typeface="Work Sans"/>
                <a:ea typeface="Work Sans"/>
                <a:cs typeface="Work Sans"/>
                <a:sym typeface="Work Sans"/>
              </a:rPr>
              <a:t>[</a:t>
            </a:r>
            <a:r>
              <a:rPr lang="en" sz="1600">
                <a:solidFill>
                  <a:schemeClr val="dk1"/>
                </a:solidFill>
                <a:highlight>
                  <a:srgbClr val="FFFF00"/>
                </a:highlight>
                <a:latin typeface="Work Sans"/>
                <a:ea typeface="Work Sans"/>
                <a:cs typeface="Work Sans"/>
                <a:sym typeface="Work Sans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LINK</a:t>
            </a:r>
            <a:r>
              <a:rPr lang="en" sz="1600">
                <a:solidFill>
                  <a:schemeClr val="dk1"/>
                </a:solidFill>
                <a:highlight>
                  <a:srgbClr val="FFFF00"/>
                </a:highlight>
                <a:latin typeface="Work Sans"/>
                <a:ea typeface="Work Sans"/>
                <a:cs typeface="Work Sans"/>
                <a:sym typeface="Work Sans"/>
              </a:rPr>
              <a:t>]</a:t>
            </a:r>
            <a:r>
              <a:rPr lang="en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, and can be promoted publicly via social media channels.</a:t>
            </a:r>
            <a:endParaRPr sz="1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Download all the graphics </a:t>
            </a:r>
            <a:r>
              <a:rPr b="1" lang="en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here</a:t>
            </a:r>
            <a:r>
              <a:rPr b="1" lang="en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!</a:t>
            </a:r>
            <a:endParaRPr b="1" sz="1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Want to share your support? Use the customisable quote card template! Here’s how:</a:t>
            </a:r>
            <a:endParaRPr sz="1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AutoNum type="arabicPeriod"/>
            </a:pPr>
            <a:r>
              <a:rPr lang="en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Open </a:t>
            </a:r>
            <a:r>
              <a:rPr b="1" lang="en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this link</a:t>
            </a:r>
            <a:r>
              <a:rPr b="1" lang="en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b="1" sz="1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AutoNum type="arabicPeriod"/>
            </a:pPr>
            <a:r>
              <a:rPr lang="en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Upload your image.</a:t>
            </a:r>
            <a:endParaRPr sz="1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AutoNum type="arabicPeriod"/>
            </a:pPr>
            <a:r>
              <a:rPr lang="en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Click the placeholder image and right-click, selecting “Cut” to remove the box on the edges.</a:t>
            </a:r>
            <a:endParaRPr sz="1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AutoNum type="arabicPeriod"/>
            </a:pPr>
            <a:r>
              <a:rPr lang="en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Drag the image over the sample image until it snaps into    place.</a:t>
            </a:r>
            <a:endParaRPr sz="1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AutoNum type="arabicPeriod"/>
            </a:pPr>
            <a:r>
              <a:rPr lang="en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Right-click again and paste the box over your image.</a:t>
            </a:r>
            <a:endParaRPr sz="1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AutoNum type="arabicPeriod"/>
            </a:pPr>
            <a:r>
              <a:rPr lang="en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Add your name and organization.</a:t>
            </a:r>
            <a:endParaRPr sz="1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AutoNum type="arabicPeriod"/>
            </a:pPr>
            <a:r>
              <a:rPr lang="en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Share with your networks!</a:t>
            </a:r>
            <a:endParaRPr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Google Shape;64;p3"/>
          <p:cNvGraphicFramePr/>
          <p:nvPr/>
        </p:nvGraphicFramePr>
        <p:xfrm>
          <a:off x="371475" y="1974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{0989D3C0-4ED1-4873-B020-1686DE039A60}</a:tableStyleId>
              </a:tblPr>
              <a:tblGrid>
                <a:gridCol w="7029550"/>
              </a:tblGrid>
              <a:tr h="1434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Investors can drive positive change through climate- and gender-smart finance 💡</a:t>
                      </a:r>
                      <a:endParaRPr sz="15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Want to learn how? Check out </a:t>
                      </a:r>
                      <a:r>
                        <a:rPr b="1" lang="en" sz="1500" u="none" cap="none" strike="noStrike">
                          <a:solidFill>
                            <a:srgbClr val="116DAA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@2x_global</a:t>
                      </a: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's </a:t>
                      </a:r>
                      <a:r>
                        <a:rPr b="1" lang="en" sz="1500" u="none" cap="none" strike="noStrike">
                          <a:solidFill>
                            <a:srgbClr val="116DAA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#InclusiveFinancePlaybook</a:t>
                      </a: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: </a:t>
                      </a: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highlight>
                            <a:srgbClr val="FFFF00"/>
                          </a:highlight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[LINK]</a:t>
                      </a:r>
                      <a:endParaRPr sz="1500" u="none" cap="none" strike="noStrike">
                        <a:solidFill>
                          <a:srgbClr val="364141"/>
                        </a:solidFill>
                        <a:highlight>
                          <a:srgbClr val="FFFF00"/>
                        </a:highlight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841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#DYK that in 2021, women founders of clean tech companies raised $26.1M compared to $10B by men?</a:t>
                      </a:r>
                      <a:endParaRPr sz="14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By filling gender gaps in finance, investors can help reduce the risk of climate-related shocks</a:t>
                      </a:r>
                      <a:r>
                        <a:rPr lang="en" sz="14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  <a:extLst>
                            <a:ext uri="http://customooxmlschemas.google.com/">
                              <go:slidesCustomData xmlns:go="http://customooxmlschemas.google.com/" textRoundtripDataId="4"/>
                            </a:ext>
                          </a:extLst>
                        </a:rPr>
                        <a:t>!</a:t>
                      </a:r>
                      <a:endParaRPr sz="14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Learn more in </a:t>
                      </a:r>
                      <a:r>
                        <a:rPr b="1" lang="en" sz="1400" u="none" cap="none" strike="noStrike">
                          <a:solidFill>
                            <a:srgbClr val="116DAA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@2x_global</a:t>
                      </a:r>
                      <a:r>
                        <a:rPr lang="en" sz="14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's </a:t>
                      </a:r>
                      <a:r>
                        <a:rPr b="1" lang="en" sz="1400" u="none" cap="none" strike="noStrike">
                          <a:solidFill>
                            <a:srgbClr val="116DAA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#InclusiveFinancePlaybook</a:t>
                      </a:r>
                      <a:r>
                        <a:rPr lang="en" sz="14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: </a:t>
                      </a:r>
                      <a:r>
                        <a:rPr lang="en" sz="1400" u="none" cap="none" strike="noStrike">
                          <a:solidFill>
                            <a:srgbClr val="364141"/>
                          </a:solidFill>
                          <a:highlight>
                            <a:schemeClr val="accent6"/>
                          </a:highlight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[LINK]</a:t>
                      </a:r>
                      <a:endParaRPr sz="1400" u="none" cap="none" strike="noStrike">
                        <a:solidFill>
                          <a:srgbClr val="364141"/>
                        </a:solidFill>
                        <a:highlight>
                          <a:schemeClr val="accent6"/>
                        </a:highlight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841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Inequality is a systemic risk ❌</a:t>
                      </a:r>
                      <a:endParaRPr sz="14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Through inclusive gender and climate finance, investors can help mitigate the disproportionate </a:t>
                      </a:r>
                      <a:r>
                        <a:rPr lang="en" sz="14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  <a:extLst>
                            <a:ext uri="http://customooxmlschemas.google.com/">
                              <go:slidesCustomData xmlns:go="http://customooxmlschemas.google.com/" textRoundtripDataId="5"/>
                            </a:ext>
                          </a:extLst>
                        </a:rPr>
                        <a:t>impacts of disaster</a:t>
                      </a:r>
                      <a:r>
                        <a:rPr lang="en" sz="14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and shocks</a:t>
                      </a:r>
                      <a:r>
                        <a:rPr lang="en" sz="14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.</a:t>
                      </a:r>
                      <a:endParaRPr sz="14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Find out how to get started in </a:t>
                      </a:r>
                      <a:r>
                        <a:rPr b="1" lang="en" sz="1400" u="none" cap="none" strike="noStrike">
                          <a:solidFill>
                            <a:srgbClr val="116DAA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@2x_global</a:t>
                      </a:r>
                      <a:r>
                        <a:rPr lang="en" sz="14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's </a:t>
                      </a:r>
                      <a:r>
                        <a:rPr b="1" lang="en" sz="1400" u="none" cap="none" strike="noStrike">
                          <a:solidFill>
                            <a:srgbClr val="116DAA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#InclusiveFinancePlaybook</a:t>
                      </a:r>
                      <a:r>
                        <a:rPr lang="en" sz="14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👇</a:t>
                      </a:r>
                      <a:endParaRPr sz="14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364141"/>
                          </a:solidFill>
                          <a:highlight>
                            <a:srgbClr val="FFFF00"/>
                          </a:highlight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[LINK]</a:t>
                      </a:r>
                      <a:endParaRPr sz="1400" u="none" cap="none" strike="noStrike">
                        <a:solidFill>
                          <a:srgbClr val="364141"/>
                        </a:solidFill>
                        <a:highlight>
                          <a:srgbClr val="FFFF00"/>
                        </a:highlight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841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Women and frontline communities are often overlooked by investors.</a:t>
                      </a:r>
                      <a:endParaRPr sz="14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But #ClimateFinance that promotes #GenderEquality can diversify and strengthen markets 📈</a:t>
                      </a:r>
                      <a:endParaRPr sz="14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Learn how to invest with an inclusive lens in </a:t>
                      </a:r>
                      <a:r>
                        <a:rPr b="1" lang="en" sz="1400" u="none" cap="none" strike="noStrike">
                          <a:solidFill>
                            <a:srgbClr val="116DAA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@2x_global</a:t>
                      </a:r>
                      <a:r>
                        <a:rPr lang="en" sz="14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's </a:t>
                      </a:r>
                      <a:r>
                        <a:rPr b="1" lang="en" sz="1400" u="none" cap="none" strike="noStrike">
                          <a:solidFill>
                            <a:srgbClr val="116DAA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#InclusiveFinancePlaybook</a:t>
                      </a:r>
                      <a:r>
                        <a:rPr lang="en" sz="14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👇 </a:t>
                      </a:r>
                      <a:endParaRPr sz="14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364141"/>
                          </a:solidFill>
                          <a:highlight>
                            <a:srgbClr val="FFFF00"/>
                          </a:highlight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[LINK]</a:t>
                      </a:r>
                      <a:endParaRPr sz="1400" u="none" cap="none" strike="noStrike">
                        <a:solidFill>
                          <a:srgbClr val="364141"/>
                        </a:solidFill>
                        <a:highlight>
                          <a:srgbClr val="FFFFFF"/>
                        </a:highlight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5" name="Google Shape;65;p3"/>
          <p:cNvSpPr txBox="1"/>
          <p:nvPr>
            <p:ph type="title"/>
          </p:nvPr>
        </p:nvSpPr>
        <p:spPr>
          <a:xfrm>
            <a:off x="264950" y="973950"/>
            <a:ext cx="72426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en" sz="3400">
                <a:latin typeface="Petrona"/>
                <a:ea typeface="Petrona"/>
                <a:cs typeface="Petrona"/>
                <a:sym typeface="Petrona"/>
              </a:rPr>
              <a:t>Twitter posts</a:t>
            </a:r>
            <a:endParaRPr i="1" sz="3400">
              <a:latin typeface="Petrona"/>
              <a:ea typeface="Petrona"/>
              <a:cs typeface="Petrona"/>
              <a:sym typeface="Petro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"/>
          <p:cNvSpPr txBox="1"/>
          <p:nvPr>
            <p:ph type="title"/>
          </p:nvPr>
        </p:nvSpPr>
        <p:spPr>
          <a:xfrm>
            <a:off x="264950" y="973950"/>
            <a:ext cx="72426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en" sz="3400">
                <a:latin typeface="Petrona"/>
                <a:ea typeface="Petrona"/>
                <a:cs typeface="Petrona"/>
                <a:sym typeface="Petrona"/>
              </a:rPr>
              <a:t>Twitter posts</a:t>
            </a:r>
            <a:endParaRPr i="1" sz="3400">
              <a:latin typeface="Petrona"/>
              <a:ea typeface="Petrona"/>
              <a:cs typeface="Petrona"/>
              <a:sym typeface="Petrona"/>
            </a:endParaRPr>
          </a:p>
        </p:txBody>
      </p:sp>
      <p:graphicFrame>
        <p:nvGraphicFramePr>
          <p:cNvPr id="71" name="Google Shape;71;p4"/>
          <p:cNvGraphicFramePr/>
          <p:nvPr/>
        </p:nvGraphicFramePr>
        <p:xfrm>
          <a:off x="371475" y="1974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{0989D3C0-4ED1-4873-B020-1686DE039A60}</a:tableStyleId>
              </a:tblPr>
              <a:tblGrid>
                <a:gridCol w="7029550"/>
              </a:tblGrid>
              <a:tr h="1434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Women comprise 80% of climate refugees and the majority of the world's poor.</a:t>
                      </a:r>
                      <a:endParaRPr sz="15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➡️ Despite women's potential and experience, investments for gender equality are underfunded.</a:t>
                      </a:r>
                      <a:endParaRPr sz="15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Learn how inclusive finance builds resilience in the </a:t>
                      </a:r>
                      <a:r>
                        <a:rPr b="1" lang="en" sz="1500" u="none" cap="none" strike="noStrike">
                          <a:solidFill>
                            <a:srgbClr val="116DAA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#InclusiveFinancePlaybook</a:t>
                      </a: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: </a:t>
                      </a: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highlight>
                            <a:srgbClr val="FFFF00"/>
                          </a:highlight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[LINK]</a:t>
                      </a:r>
                      <a:endParaRPr sz="1500" u="none" cap="none" strike="noStrike">
                        <a:solidFill>
                          <a:srgbClr val="364141"/>
                        </a:solidFill>
                        <a:highlight>
                          <a:srgbClr val="FFFF00"/>
                        </a:highlight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841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Climate finance that tackles #GenderInequality can...</a:t>
                      </a:r>
                      <a:endParaRPr sz="15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📈 Diversify and strengthen the market</a:t>
                      </a:r>
                      <a:endParaRPr sz="15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↘️ Reduce the risk of climate-related shocks</a:t>
                      </a:r>
                      <a:endParaRPr sz="15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🌏 Improve economic stability</a:t>
                      </a:r>
                      <a:endParaRPr sz="15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Learn more in the </a:t>
                      </a:r>
                      <a:r>
                        <a:rPr b="1" lang="en" sz="1500" u="none" cap="none" strike="noStrike">
                          <a:solidFill>
                            <a:srgbClr val="116DAA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#InclusiveFinancePlaybook</a:t>
                      </a: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from </a:t>
                      </a:r>
                      <a:r>
                        <a:rPr b="1" lang="en" sz="1500" u="none" cap="none" strike="noStrike">
                          <a:solidFill>
                            <a:srgbClr val="116DAA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@2x_global</a:t>
                      </a: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👇</a:t>
                      </a:r>
                      <a:endParaRPr sz="15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highlight>
                            <a:schemeClr val="accent6"/>
                          </a:highlight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[LINK]</a:t>
                      </a:r>
                      <a:endParaRPr sz="1500" u="none" cap="none" strike="noStrike">
                        <a:solidFill>
                          <a:srgbClr val="364141"/>
                        </a:solidFill>
                        <a:highlight>
                          <a:schemeClr val="accent6"/>
                        </a:highlight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841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These organisations put frontline communities at the centre of their work!</a:t>
                      </a:r>
                      <a:endParaRPr sz="15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🔹 </a:t>
                      </a:r>
                      <a:r>
                        <a:rPr b="1" lang="en" sz="1500" u="none" cap="none" strike="noStrike">
                          <a:solidFill>
                            <a:srgbClr val="116DAA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@SolarEnergyLoan</a:t>
                      </a:r>
                      <a:endParaRPr b="1" sz="1500" u="none" cap="none" strike="noStrike">
                        <a:solidFill>
                          <a:srgbClr val="116DAA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🔹 </a:t>
                      </a:r>
                      <a:r>
                        <a:rPr b="1" lang="en" sz="1500" u="none" cap="none" strike="noStrike">
                          <a:solidFill>
                            <a:srgbClr val="116DAA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@EBRD</a:t>
                      </a:r>
                      <a:endParaRPr b="1" sz="1500" u="none" cap="none" strike="noStrike">
                        <a:solidFill>
                          <a:srgbClr val="116DAA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🔹 </a:t>
                      </a:r>
                      <a:r>
                        <a:rPr b="1" lang="en" sz="1500" u="none" cap="none" strike="noStrike">
                          <a:solidFill>
                            <a:srgbClr val="116DAA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@juhudikilimo</a:t>
                      </a: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&amp; </a:t>
                      </a:r>
                      <a:r>
                        <a:rPr b="1" lang="en" sz="1500" u="none" cap="none" strike="noStrike">
                          <a:solidFill>
                            <a:srgbClr val="116DAA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@BlueOrchardLtd</a:t>
                      </a:r>
                      <a:endParaRPr b="1" sz="1500" u="none" cap="none" strike="noStrike">
                        <a:solidFill>
                          <a:srgbClr val="116DAA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🔹 </a:t>
                      </a:r>
                      <a:r>
                        <a:rPr b="1" lang="en" sz="1500" u="none" cap="none" strike="noStrike">
                          <a:solidFill>
                            <a:srgbClr val="116DAA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@goodnatureagro</a:t>
                      </a: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and </a:t>
                      </a:r>
                      <a:r>
                        <a:rPr b="1" lang="en" sz="1500" u="none" cap="none" strike="noStrike">
                          <a:solidFill>
                            <a:srgbClr val="116DAA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@GPSocialImpact</a:t>
                      </a:r>
                      <a:endParaRPr b="1" sz="1500" u="none" cap="none" strike="noStrike">
                        <a:solidFill>
                          <a:srgbClr val="116DAA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🔹 </a:t>
                      </a:r>
                      <a:r>
                        <a:rPr b="1" lang="en" sz="1500" u="none" cap="none" strike="noStrike">
                          <a:solidFill>
                            <a:srgbClr val="116DAA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@InsuResilience</a:t>
                      </a:r>
                      <a:endParaRPr b="1" sz="1500" u="none" cap="none" strike="noStrike">
                        <a:solidFill>
                          <a:srgbClr val="116DAA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🔹 </a:t>
                      </a:r>
                      <a:r>
                        <a:rPr b="1" lang="en" sz="1500" u="none" cap="none" strike="noStrike">
                          <a:solidFill>
                            <a:srgbClr val="116DAA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@UpayaSV</a:t>
                      </a:r>
                      <a:endParaRPr b="1" sz="1500" u="none" cap="none" strike="noStrike">
                        <a:solidFill>
                          <a:srgbClr val="116DAA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Learn more in the </a:t>
                      </a:r>
                      <a:r>
                        <a:rPr b="1" lang="en" sz="1500" u="none" cap="none" strike="noStrike">
                          <a:solidFill>
                            <a:srgbClr val="116DAA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#InclusiveFinancePlaybook</a:t>
                      </a: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: </a:t>
                      </a: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highlight>
                            <a:schemeClr val="accent6"/>
                          </a:highlight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[LINK]</a:t>
                      </a:r>
                      <a:endParaRPr sz="15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/>
          <p:nvPr>
            <p:ph type="title"/>
          </p:nvPr>
        </p:nvSpPr>
        <p:spPr>
          <a:xfrm>
            <a:off x="264950" y="973950"/>
            <a:ext cx="72426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en" sz="3400">
                <a:latin typeface="Petrona"/>
                <a:ea typeface="Petrona"/>
                <a:cs typeface="Petrona"/>
                <a:sym typeface="Petrona"/>
              </a:rPr>
              <a:t>LinkedIn posts</a:t>
            </a:r>
            <a:endParaRPr i="1" sz="3400">
              <a:latin typeface="Petrona"/>
              <a:ea typeface="Petrona"/>
              <a:cs typeface="Petrona"/>
              <a:sym typeface="Petrona"/>
            </a:endParaRPr>
          </a:p>
        </p:txBody>
      </p:sp>
      <p:graphicFrame>
        <p:nvGraphicFramePr>
          <p:cNvPr id="77" name="Google Shape;77;p5"/>
          <p:cNvGraphicFramePr/>
          <p:nvPr/>
        </p:nvGraphicFramePr>
        <p:xfrm>
          <a:off x="371475" y="1974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{0989D3C0-4ED1-4873-B020-1686DE039A60}</a:tableStyleId>
              </a:tblPr>
              <a:tblGrid>
                <a:gridCol w="7029550"/>
              </a:tblGrid>
              <a:tr h="1434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Investors can drive positive change for #ClimateAction and #GenderEquality through more inclusive finance!</a:t>
                      </a:r>
                      <a:endParaRPr sz="15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The new </a:t>
                      </a:r>
                      <a:r>
                        <a:rPr b="1" lang="en" sz="1500" u="none" cap="none" strike="noStrike">
                          <a:solidFill>
                            <a:srgbClr val="116DAA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#InclusiveFinancePlaybook</a:t>
                      </a: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from </a:t>
                      </a:r>
                      <a:r>
                        <a:rPr b="1" lang="en" sz="1500" u="none" cap="none" strike="noStrike">
                          <a:solidFill>
                            <a:srgbClr val="116DAA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2XGlobal</a:t>
                      </a: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helps investors identify opportunities for inclusive finance with multiple, overlapping benefits while also addressing systemic prejudices and inequities.</a:t>
                      </a:r>
                      <a:endParaRPr sz="15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Get all the insight and case studies here:</a:t>
                      </a:r>
                      <a:endParaRPr sz="15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highlight>
                            <a:srgbClr val="FFFF00"/>
                          </a:highlight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[LINK]</a:t>
                      </a:r>
                      <a:endParaRPr sz="1500" u="none" cap="none" strike="noStrike">
                        <a:solidFill>
                          <a:srgbClr val="364141"/>
                        </a:solidFill>
                        <a:highlight>
                          <a:srgbClr val="FFFF00"/>
                        </a:highlight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841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Inequality is a systemic risk – but investors can help mitigate the potential impacts of disaster through inclusive gender and climate finance.</a:t>
                      </a:r>
                      <a:endParaRPr sz="15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Find out how to invest with an inclusive lens in </a:t>
                      </a:r>
                      <a:r>
                        <a:rPr b="1" lang="en" sz="1500" u="none" cap="none" strike="noStrike">
                          <a:solidFill>
                            <a:srgbClr val="116DAA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2XGlobal</a:t>
                      </a: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's new </a:t>
                      </a:r>
                      <a:r>
                        <a:rPr b="1" lang="en" sz="1500" u="none" cap="none" strike="noStrike">
                          <a:solidFill>
                            <a:srgbClr val="116DAA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#InclusiveFinancePlaybook</a:t>
                      </a: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: </a:t>
                      </a: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highlight>
                            <a:srgbClr val="FFFF00"/>
                          </a:highlight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[LINK]</a:t>
                      </a:r>
                      <a:endParaRPr sz="1500" u="none" cap="none" strike="noStrike">
                        <a:solidFill>
                          <a:srgbClr val="364141"/>
                        </a:solidFill>
                        <a:highlight>
                          <a:srgbClr val="FFFF00"/>
                        </a:highlight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Featuring case studies from:</a:t>
                      </a:r>
                      <a:endParaRPr sz="15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500" u="none" cap="none" strike="noStrike">
                          <a:solidFill>
                            <a:srgbClr val="116DAA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Native Women Lead</a:t>
                      </a:r>
                      <a:endParaRPr b="1" sz="1500" u="none" cap="none" strike="noStrike">
                        <a:solidFill>
                          <a:srgbClr val="116DAA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500" u="none" cap="none" strike="noStrike">
                          <a:solidFill>
                            <a:srgbClr val="116DAA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SELF (Solar and Energy Loan Fund) </a:t>
                      </a:r>
                      <a:r>
                        <a:rPr lang="en" sz="1500" u="none" cap="none" strike="noStrike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and</a:t>
                      </a:r>
                      <a:r>
                        <a:rPr b="1" lang="en" sz="1500" u="none" cap="none" strike="noStrike">
                          <a:solidFill>
                            <a:srgbClr val="116DAA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CNote</a:t>
                      </a:r>
                      <a:endParaRPr b="1" sz="1500" u="none" cap="none" strike="noStrike">
                        <a:solidFill>
                          <a:srgbClr val="116DAA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500" u="none" cap="none" strike="noStrike">
                          <a:solidFill>
                            <a:srgbClr val="116DAA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თბილისის სატრანსპორტო კომპანია/Tbilisi Transport Company </a:t>
                      </a:r>
                      <a:r>
                        <a:rPr lang="en" sz="1500" u="none" cap="none" strike="noStrike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and</a:t>
                      </a:r>
                      <a:r>
                        <a:rPr b="1" lang="en" sz="1500" u="none" cap="none" strike="noStrike">
                          <a:solidFill>
                            <a:srgbClr val="116DAA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EBRD</a:t>
                      </a:r>
                      <a:endParaRPr b="1" sz="1500" u="none" cap="none" strike="noStrike">
                        <a:solidFill>
                          <a:srgbClr val="116DAA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500" u="none" cap="none" strike="noStrike">
                          <a:solidFill>
                            <a:srgbClr val="116DAA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Juhudi Kilimo </a:t>
                      </a: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and</a:t>
                      </a:r>
                      <a:r>
                        <a:rPr b="1" lang="en" sz="1500" u="none" cap="none" strike="noStrike">
                          <a:solidFill>
                            <a:srgbClr val="116DAA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BlueOrchard Finance Ltd</a:t>
                      </a:r>
                      <a:endParaRPr b="1" sz="1500" u="none" cap="none" strike="noStrike">
                        <a:solidFill>
                          <a:srgbClr val="116DAA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500" u="none" cap="none" strike="noStrike">
                          <a:solidFill>
                            <a:srgbClr val="116DAA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Good Nature Agro </a:t>
                      </a:r>
                      <a:r>
                        <a:rPr lang="en" sz="1500" u="none" cap="none" strike="noStrike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and</a:t>
                      </a:r>
                      <a:r>
                        <a:rPr b="1" lang="en" sz="1500" u="none" cap="none" strike="noStrike">
                          <a:solidFill>
                            <a:srgbClr val="116DAA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Global Partnerships</a:t>
                      </a:r>
                      <a:endParaRPr b="1" sz="1500" u="none" cap="none" strike="noStrike">
                        <a:solidFill>
                          <a:srgbClr val="116DAA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500" u="none" cap="none" strike="noStrike">
                          <a:solidFill>
                            <a:srgbClr val="116DAA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InsuResilience Global Partnership</a:t>
                      </a:r>
                      <a:endParaRPr b="1" sz="1500" u="none" cap="none" strike="noStrike">
                        <a:solidFill>
                          <a:srgbClr val="116DAA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500" u="none" cap="none" strike="noStrike">
                          <a:solidFill>
                            <a:srgbClr val="116DAA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Global Endowment Management</a:t>
                      </a:r>
                      <a:endParaRPr b="1" sz="1500" u="none" cap="none" strike="noStrike">
                        <a:solidFill>
                          <a:srgbClr val="116DAA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500" u="none" cap="none" strike="noStrike">
                          <a:solidFill>
                            <a:srgbClr val="116DAA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Upaya Social Ventures</a:t>
                      </a:r>
                      <a:endParaRPr b="1" sz="1500" u="none" cap="none" strike="noStrike">
                        <a:solidFill>
                          <a:srgbClr val="116DAA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0e4401071f_1_0"/>
          <p:cNvSpPr txBox="1"/>
          <p:nvPr>
            <p:ph type="title"/>
          </p:nvPr>
        </p:nvSpPr>
        <p:spPr>
          <a:xfrm>
            <a:off x="264950" y="973950"/>
            <a:ext cx="72426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en" sz="3400">
                <a:latin typeface="Petrona"/>
                <a:ea typeface="Petrona"/>
                <a:cs typeface="Petrona"/>
                <a:sym typeface="Petrona"/>
              </a:rPr>
              <a:t>Social Media Handles</a:t>
            </a:r>
            <a:endParaRPr i="1" sz="3400">
              <a:latin typeface="Petrona"/>
              <a:ea typeface="Petrona"/>
              <a:cs typeface="Petrona"/>
              <a:sym typeface="Petrona"/>
            </a:endParaRPr>
          </a:p>
        </p:txBody>
      </p:sp>
      <p:graphicFrame>
        <p:nvGraphicFramePr>
          <p:cNvPr id="83" name="Google Shape;83;g20e4401071f_1_0"/>
          <p:cNvGraphicFramePr/>
          <p:nvPr/>
        </p:nvGraphicFramePr>
        <p:xfrm>
          <a:off x="371475" y="1974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{0989D3C0-4ED1-4873-B020-1686DE039A60}</a:tableStyleId>
              </a:tblPr>
              <a:tblGrid>
                <a:gridCol w="2697350"/>
                <a:gridCol w="1900475"/>
                <a:gridCol w="2431700"/>
              </a:tblGrid>
              <a:tr h="478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Name</a:t>
                      </a:r>
                      <a:endParaRPr b="1" sz="1500" u="none" cap="none" strike="noStrike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E9E9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Twitter Handle</a:t>
                      </a:r>
                      <a:endParaRPr b="1" sz="1500" u="none" cap="none" strike="noStrike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E9E9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LinkedIn Name</a:t>
                      </a:r>
                      <a:endParaRPr b="1" sz="1500" u="none" cap="none" strike="noStrike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E9E9E"/>
                    </a:solidFill>
                  </a:tcPr>
                </a:tc>
              </a:tr>
              <a:tr h="336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300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2XGlobal</a:t>
                      </a:r>
                      <a:endParaRPr b="1" sz="13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@2X_global</a:t>
                      </a:r>
                      <a:endParaRPr sz="13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2XGlobal</a:t>
                      </a:r>
                      <a:endParaRPr sz="13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Matriarch Revolutionary Fund</a:t>
                      </a:r>
                      <a:endParaRPr b="1" sz="13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Native Women Lead</a:t>
                      </a:r>
                      <a:endParaRPr sz="13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2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KL Felicitas Foundation (KLF)</a:t>
                      </a:r>
                      <a:endParaRPr b="1" sz="13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1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SELF (Solar and Energy Loan Fund)</a:t>
                      </a:r>
                      <a:endParaRPr b="1" sz="13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@SolarEnergyLoan</a:t>
                      </a:r>
                      <a:endParaRPr sz="13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SELF (Solar and Energy Loan Fund)</a:t>
                      </a:r>
                      <a:endParaRPr sz="13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1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CNote</a:t>
                      </a:r>
                      <a:endParaRPr b="1" sz="13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@goCNote</a:t>
                      </a:r>
                      <a:endParaRPr sz="13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CNote</a:t>
                      </a:r>
                      <a:endParaRPr sz="13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2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Tbilisi Transport Company</a:t>
                      </a:r>
                      <a:endParaRPr b="1" sz="1300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თბილისის სატრანსპორტო კომპანია/Tbilisi Transport Company</a:t>
                      </a:r>
                      <a:endParaRPr sz="13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EBRD</a:t>
                      </a:r>
                      <a:endParaRPr b="1" sz="13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@EBRD</a:t>
                      </a:r>
                      <a:endParaRPr sz="13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EBRD</a:t>
                      </a:r>
                      <a:endParaRPr sz="1300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Juhudi Kilimo</a:t>
                      </a:r>
                      <a:endParaRPr b="1" sz="13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@juhudikilimo</a:t>
                      </a:r>
                      <a:endParaRPr sz="13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Juhudi Kilimo</a:t>
                      </a:r>
                      <a:endParaRPr sz="13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BlueOrchard</a:t>
                      </a:r>
                      <a:endParaRPr b="1" sz="13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@BlueOrchardLtd</a:t>
                      </a:r>
                      <a:endParaRPr sz="13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BlueOrchard Finance Ltd</a:t>
                      </a:r>
                      <a:endParaRPr sz="13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Good Nature Agro</a:t>
                      </a:r>
                      <a:endParaRPr b="1" sz="13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@goodnatureagro</a:t>
                      </a:r>
                      <a:endParaRPr sz="13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Good Nature Agro</a:t>
                      </a:r>
                      <a:endParaRPr sz="13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Global Partnerships</a:t>
                      </a:r>
                      <a:endParaRPr b="1" sz="13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@GPSocialImpact</a:t>
                      </a:r>
                      <a:endParaRPr sz="13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Global Partnerships</a:t>
                      </a:r>
                      <a:endParaRPr sz="13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InsuResilience</a:t>
                      </a:r>
                      <a:endParaRPr b="1" sz="1300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@InsuResilience</a:t>
                      </a:r>
                      <a:endParaRPr sz="13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InsuResilience Global Partnership</a:t>
                      </a:r>
                      <a:endParaRPr sz="13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Global Endowment</a:t>
                      </a:r>
                      <a:endParaRPr b="1" sz="1300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Management</a:t>
                      </a:r>
                      <a:endParaRPr b="1" sz="1300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Global Endowment Management</a:t>
                      </a:r>
                      <a:endParaRPr sz="1300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Upaya Social Ventures</a:t>
                      </a:r>
                      <a:endParaRPr b="1" sz="1300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@UpayaSV</a:t>
                      </a:r>
                      <a:endParaRPr sz="1300" u="none" cap="none" strike="noStrike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36414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Upaya Social Ventures</a:t>
                      </a:r>
                      <a:endParaRPr sz="1300">
                        <a:solidFill>
                          <a:srgbClr val="36414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